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4"/>
  </p:sldMasterIdLst>
  <p:notesMasterIdLst>
    <p:notesMasterId r:id="rId32"/>
  </p:notesMasterIdLst>
  <p:sldIdLst>
    <p:sldId id="683" r:id="rId5"/>
    <p:sldId id="710" r:id="rId6"/>
    <p:sldId id="711" r:id="rId7"/>
    <p:sldId id="712" r:id="rId8"/>
    <p:sldId id="713" r:id="rId9"/>
    <p:sldId id="714" r:id="rId10"/>
    <p:sldId id="715" r:id="rId11"/>
    <p:sldId id="716" r:id="rId12"/>
    <p:sldId id="718" r:id="rId13"/>
    <p:sldId id="719" r:id="rId14"/>
    <p:sldId id="720" r:id="rId15"/>
    <p:sldId id="721" r:id="rId16"/>
    <p:sldId id="722" r:id="rId17"/>
    <p:sldId id="723" r:id="rId18"/>
    <p:sldId id="724" r:id="rId19"/>
    <p:sldId id="725" r:id="rId20"/>
    <p:sldId id="726" r:id="rId21"/>
    <p:sldId id="727" r:id="rId22"/>
    <p:sldId id="728" r:id="rId23"/>
    <p:sldId id="729" r:id="rId24"/>
    <p:sldId id="731" r:id="rId25"/>
    <p:sldId id="730" r:id="rId26"/>
    <p:sldId id="732" r:id="rId27"/>
    <p:sldId id="733" r:id="rId28"/>
    <p:sldId id="734" r:id="rId29"/>
    <p:sldId id="735" r:id="rId30"/>
    <p:sldId id="736" r:id="rId31"/>
  </p:sldIdLst>
  <p:sldSz cx="12192000" cy="6858000"/>
  <p:notesSz cx="6858000" cy="9144000"/>
  <p:custShowLst>
    <p:custShow name="Capacidades" id="0">
      <p:sldLst/>
    </p:custShow>
    <p:custShow name="Governança" id="1">
      <p:sldLst/>
    </p:custShow>
    <p:custShow name="Organização" id="2">
      <p:sldLst/>
    </p:custShow>
    <p:custShow name="Serviços" id="3">
      <p:sldLst/>
    </p:custShow>
    <p:custShow name="Detalhe AVA" id="4">
      <p:sldLst/>
    </p:custShow>
    <p:custShow name="Detalhe Cob" id="5">
      <p:sldLst/>
    </p:custShow>
    <p:custShow name="Princípios Arquitetura" id="6">
      <p:sldLst/>
    </p:custShow>
    <p:custShow name="Competências" id="7">
      <p:sldLst/>
    </p:custShow>
    <p:custShow name="CDC" id="8">
      <p:sldLst/>
    </p:custShow>
    <p:custShow name="Detalhe PUC" id="9">
      <p:sldLst/>
    </p:custShow>
    <p:custShow name="Detalhe AC" id="10">
      <p:sldLst/>
    </p:custShow>
    <p:custShow name="Detalhe Provas" id="11">
      <p:sldLst/>
    </p:custShow>
    <p:custShow name="Detalhe Conecta" id="12">
      <p:sldLst/>
    </p:custShow>
    <p:custShow name="Detalhe Olimpo" id="13">
      <p:sldLst/>
    </p:custShow>
    <p:custShow name="Detalhe Colaborar" id="14">
      <p:sldLst/>
    </p:custShow>
    <p:custShow name="Detalhe Protheus" id="15">
      <p:sldLst/>
    </p:custShow>
    <p:custShow name="Pepéis" id="16">
      <p:sldLst/>
    </p:custShow>
  </p:custShow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E010B69-2459-4CD5-988F-AC890A61FA56}">
          <p14:sldIdLst>
            <p14:sldId id="683"/>
            <p14:sldId id="710"/>
            <p14:sldId id="711"/>
            <p14:sldId id="712"/>
            <p14:sldId id="713"/>
            <p14:sldId id="714"/>
            <p14:sldId id="715"/>
            <p14:sldId id="716"/>
            <p14:sldId id="718"/>
            <p14:sldId id="71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1"/>
            <p14:sldId id="730"/>
            <p14:sldId id="732"/>
            <p14:sldId id="733"/>
            <p14:sldId id="734"/>
            <p14:sldId id="735"/>
            <p14:sldId id="7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636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21" userDrawn="1">
          <p15:clr>
            <a:srgbClr val="A4A3A4"/>
          </p15:clr>
        </p15:guide>
        <p15:guide id="4" pos="7605" userDrawn="1">
          <p15:clr>
            <a:srgbClr val="A4A3A4"/>
          </p15:clr>
        </p15:guide>
        <p15:guide id="5" orient="horz" pos="822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orient="horz" pos="1071" userDrawn="1">
          <p15:clr>
            <a:srgbClr val="A4A3A4"/>
          </p15:clr>
        </p15:guide>
        <p15:guide id="8" pos="5496" userDrawn="1">
          <p15:clr>
            <a:srgbClr val="A4A3A4"/>
          </p15:clr>
        </p15:guide>
        <p15:guide id="9" pos="34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CAF2"/>
    <a:srgbClr val="EB0079"/>
    <a:srgbClr val="FFE8A3"/>
    <a:srgbClr val="F58536"/>
    <a:srgbClr val="0078D7"/>
    <a:srgbClr val="72C5D9"/>
    <a:srgbClr val="F58535"/>
    <a:srgbClr val="7F7F7F"/>
    <a:srgbClr val="5B9BD5"/>
    <a:srgbClr val="F4B1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3957" autoAdjust="0"/>
  </p:normalViewPr>
  <p:slideViewPr>
    <p:cSldViewPr snapToGrid="0">
      <p:cViewPr varScale="1">
        <p:scale>
          <a:sx n="114" d="100"/>
          <a:sy n="114" d="100"/>
        </p:scale>
        <p:origin x="462" y="102"/>
      </p:cViewPr>
      <p:guideLst>
        <p:guide orient="horz" pos="2636"/>
        <p:guide pos="3840"/>
        <p:guide pos="121"/>
        <p:guide pos="7605"/>
        <p:guide orient="horz" pos="822"/>
        <p:guide orient="horz" pos="3952"/>
        <p:guide orient="horz" pos="1071"/>
        <p:guide pos="5496"/>
        <p:guide pos="3432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0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A8F4A0-0AF8-473E-839C-B906169A17E0}" type="datetimeFigureOut">
              <a:rPr lang="pt-BR" smtClean="0"/>
              <a:t>27/03/2020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B6EF60-58A2-4AAA-B72E-24B5176566F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043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7" r="1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542289-239F-4D9F-99F3-DF733AF608A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55771" y="2846585"/>
            <a:ext cx="6578563" cy="7571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4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300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pt-BR"/>
              <a:t>Título da Apresentação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B400160-FC32-4A14-9C27-F5BFB09E20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355771" y="4196323"/>
            <a:ext cx="4320000" cy="309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1800" smtClean="0">
                <a:solidFill>
                  <a:schemeClr val="bg1"/>
                </a:solidFill>
                <a:cs typeface="ZWAdobeF" pitchFamily="2" charset="0"/>
              </a:defRPr>
            </a:lvl1pPr>
            <a:lvl2pPr>
              <a:defRPr lang="en-US" sz="1800" smtClean="0"/>
            </a:lvl2pPr>
            <a:lvl3pPr>
              <a:defRPr lang="en-US" sz="1800" smtClean="0"/>
            </a:lvl3pPr>
            <a:lvl4pPr>
              <a:defRPr lang="en-US" smtClean="0"/>
            </a:lvl4pPr>
            <a:lvl5pPr>
              <a:defRPr lang="pt-BR"/>
            </a:lvl5pPr>
          </a:lstStyle>
          <a:p>
            <a:pPr>
              <a:lnSpc>
                <a:spcPct val="75000"/>
              </a:lnSpc>
            </a:pPr>
            <a:r>
              <a:rPr lang="pt-BR">
                <a:solidFill>
                  <a:schemeClr val="bg1"/>
                </a:solidFill>
                <a:cs typeface="ZWAdobeF" pitchFamily="2" charset="0"/>
              </a:rPr>
              <a:t>DD de &lt;mês&gt; de AAAA</a:t>
            </a:r>
          </a:p>
        </p:txBody>
      </p:sp>
    </p:spTree>
    <p:extLst>
      <p:ext uri="{BB962C8B-B14F-4D97-AF65-F5344CB8AC3E}">
        <p14:creationId xmlns:p14="http://schemas.microsoft.com/office/powerpoint/2010/main" val="1042917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45E83-5778-4418-B26B-6324F22C6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E252D7-CD71-4370-A411-FE3F6241513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48" y="385389"/>
            <a:ext cx="9440862" cy="488201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>
            <a:lvl1pPr marL="0" indent="0">
              <a:buNone/>
              <a:defRPr lang="en-US" sz="3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75000"/>
              </a:lnSpc>
            </a:pPr>
            <a:r>
              <a:rPr lang="pt-BR" noProof="0"/>
              <a:t>Headline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B87FC37-9EFD-43B3-902A-CB811A3A039D}"/>
              </a:ext>
            </a:extLst>
          </p:cNvPr>
          <p:cNvGrpSpPr/>
          <p:nvPr userDrawn="1"/>
        </p:nvGrpSpPr>
        <p:grpSpPr>
          <a:xfrm rot="5400000">
            <a:off x="11677678" y="746234"/>
            <a:ext cx="1609445" cy="288989"/>
            <a:chOff x="-1607099" y="3178387"/>
            <a:chExt cx="750818" cy="487707"/>
          </a:xfrm>
        </p:grpSpPr>
        <p:sp>
          <p:nvSpPr>
            <p:cNvPr id="7" name="Isosceles Triangle 120">
              <a:extLst>
                <a:ext uri="{FF2B5EF4-FFF2-40B4-BE49-F238E27FC236}">
                  <a16:creationId xmlns:a16="http://schemas.microsoft.com/office/drawing/2014/main" id="{C1AF626E-27EA-49BC-9304-F585942DC06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607099" y="3178387"/>
              <a:ext cx="301195" cy="487706"/>
            </a:xfrm>
            <a:prstGeom prst="rect">
              <a:avLst/>
            </a:prstGeom>
            <a:solidFill>
              <a:srgbClr val="8FAADC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Isosceles Triangle 121">
              <a:extLst>
                <a:ext uri="{FF2B5EF4-FFF2-40B4-BE49-F238E27FC236}">
                  <a16:creationId xmlns:a16="http://schemas.microsoft.com/office/drawing/2014/main" id="{1076BA46-13A0-4597-89DC-72AAE23F1C9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458672" y="3178387"/>
              <a:ext cx="301195" cy="487706"/>
            </a:xfrm>
            <a:prstGeom prst="rect">
              <a:avLst/>
            </a:prstGeom>
            <a:solidFill>
              <a:srgbClr val="02AEEF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Isosceles Triangle 122">
              <a:extLst>
                <a:ext uri="{FF2B5EF4-FFF2-40B4-BE49-F238E27FC236}">
                  <a16:creationId xmlns:a16="http://schemas.microsoft.com/office/drawing/2014/main" id="{B19341F1-C79D-47AA-AE92-F37C4343B5F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308075" y="3178387"/>
              <a:ext cx="301195" cy="487706"/>
            </a:xfrm>
            <a:prstGeom prst="rect">
              <a:avLst/>
            </a:prstGeom>
            <a:solidFill>
              <a:srgbClr val="0070C0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Isosceles Triangle 123">
              <a:extLst>
                <a:ext uri="{FF2B5EF4-FFF2-40B4-BE49-F238E27FC236}">
                  <a16:creationId xmlns:a16="http://schemas.microsoft.com/office/drawing/2014/main" id="{6351AB11-61D3-4E4C-953B-727DA41E1BF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57476" y="3178387"/>
              <a:ext cx="301195" cy="487706"/>
            </a:xfrm>
            <a:prstGeom prst="rect">
              <a:avLst/>
            </a:prstGeom>
            <a:solidFill>
              <a:srgbClr val="1F5197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Isosceles Triangle 124">
              <a:extLst>
                <a:ext uri="{FF2B5EF4-FFF2-40B4-BE49-F238E27FC236}">
                  <a16:creationId xmlns:a16="http://schemas.microsoft.com/office/drawing/2014/main" id="{A5E54A6F-36FC-459F-A71C-D57C0C71789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06880" y="3178388"/>
              <a:ext cx="150599" cy="487706"/>
            </a:xfrm>
            <a:prstGeom prst="rect">
              <a:avLst/>
            </a:prstGeom>
            <a:solidFill>
              <a:srgbClr val="203864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164206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45E83-5778-4418-B26B-6324F22C6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FDFDA2F-43E9-4C86-A7B3-5B877A18C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48" y="385389"/>
            <a:ext cx="9440862" cy="488201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>
            <a:lvl1pPr marL="0" indent="0">
              <a:buNone/>
              <a:defRPr lang="en-US" sz="3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75000"/>
              </a:lnSpc>
            </a:pPr>
            <a:r>
              <a:rPr lang="pt-BR" noProof="0"/>
              <a:t>Headline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A999AA-C900-423B-A917-C4C0875FA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148" y="869377"/>
            <a:ext cx="9440862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75000"/>
              </a:lnSpc>
            </a:pPr>
            <a:r>
              <a:rPr lang="pt-BR" noProof="0"/>
              <a:t>Mensagem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ECD82B-8CB1-4F64-871D-ED0547AA4DEC}"/>
              </a:ext>
            </a:extLst>
          </p:cNvPr>
          <p:cNvGrpSpPr/>
          <p:nvPr userDrawn="1"/>
        </p:nvGrpSpPr>
        <p:grpSpPr>
          <a:xfrm rot="5400000">
            <a:off x="11677678" y="746234"/>
            <a:ext cx="1609445" cy="288989"/>
            <a:chOff x="-1607099" y="3178387"/>
            <a:chExt cx="750818" cy="487707"/>
          </a:xfrm>
        </p:grpSpPr>
        <p:sp>
          <p:nvSpPr>
            <p:cNvPr id="6" name="Isosceles Triangle 120">
              <a:extLst>
                <a:ext uri="{FF2B5EF4-FFF2-40B4-BE49-F238E27FC236}">
                  <a16:creationId xmlns:a16="http://schemas.microsoft.com/office/drawing/2014/main" id="{02AA76CE-44E5-476B-ADCD-8B0023ADE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607099" y="3178387"/>
              <a:ext cx="301195" cy="487706"/>
            </a:xfrm>
            <a:prstGeom prst="rect">
              <a:avLst/>
            </a:prstGeom>
            <a:solidFill>
              <a:srgbClr val="8FAADC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Isosceles Triangle 121">
              <a:extLst>
                <a:ext uri="{FF2B5EF4-FFF2-40B4-BE49-F238E27FC236}">
                  <a16:creationId xmlns:a16="http://schemas.microsoft.com/office/drawing/2014/main" id="{D3B2ED51-160D-45AA-B7CF-80EE8862B4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458672" y="3178387"/>
              <a:ext cx="301195" cy="487706"/>
            </a:xfrm>
            <a:prstGeom prst="rect">
              <a:avLst/>
            </a:prstGeom>
            <a:solidFill>
              <a:srgbClr val="02AEEF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Isosceles Triangle 122">
              <a:extLst>
                <a:ext uri="{FF2B5EF4-FFF2-40B4-BE49-F238E27FC236}">
                  <a16:creationId xmlns:a16="http://schemas.microsoft.com/office/drawing/2014/main" id="{E4FE414B-90EA-48BF-B79E-016C8FB3F8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308075" y="3178387"/>
              <a:ext cx="301195" cy="487706"/>
            </a:xfrm>
            <a:prstGeom prst="rect">
              <a:avLst/>
            </a:prstGeom>
            <a:solidFill>
              <a:srgbClr val="0070C0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Isosceles Triangle 123">
              <a:extLst>
                <a:ext uri="{FF2B5EF4-FFF2-40B4-BE49-F238E27FC236}">
                  <a16:creationId xmlns:a16="http://schemas.microsoft.com/office/drawing/2014/main" id="{9AE3512A-014B-4F6C-979C-C08ED8E380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57476" y="3178387"/>
              <a:ext cx="301195" cy="487706"/>
            </a:xfrm>
            <a:prstGeom prst="rect">
              <a:avLst/>
            </a:prstGeom>
            <a:solidFill>
              <a:srgbClr val="1F5197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Isosceles Triangle 124">
              <a:extLst>
                <a:ext uri="{FF2B5EF4-FFF2-40B4-BE49-F238E27FC236}">
                  <a16:creationId xmlns:a16="http://schemas.microsoft.com/office/drawing/2014/main" id="{1C5429CB-2F6D-4213-B174-664353217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06880" y="3178388"/>
              <a:ext cx="150599" cy="487706"/>
            </a:xfrm>
            <a:prstGeom prst="rect">
              <a:avLst/>
            </a:prstGeom>
            <a:solidFill>
              <a:srgbClr val="203864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6515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945E83-5778-4418-B26B-6324F22C6D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8FDFDA2F-43E9-4C86-A7B3-5B877A18C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2148" y="385389"/>
            <a:ext cx="9440862" cy="488201"/>
          </a:xfrm>
          <a:prstGeom prst="rect">
            <a:avLst/>
          </a:prstGeom>
          <a:noFill/>
        </p:spPr>
        <p:txBody>
          <a:bodyPr wrap="square" tIns="36000" bIns="36000" rtlCol="0" anchor="ctr">
            <a:spAutoFit/>
          </a:bodyPr>
          <a:lstStyle>
            <a:lvl1pPr marL="0" indent="0">
              <a:buNone/>
              <a:defRPr lang="en-US" sz="3600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75000"/>
              </a:lnSpc>
            </a:pPr>
            <a:r>
              <a:rPr lang="pt-BR" noProof="0"/>
              <a:t>Headline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6A999AA-C900-423B-A917-C4C0875FA7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62148" y="869377"/>
            <a:ext cx="9440862" cy="333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en-US" sz="2000" dirty="0" smtClean="0">
                <a:solidFill>
                  <a:schemeClr val="tx1"/>
                </a:solidFill>
                <a:latin typeface="Graphik" panose="020B0503030202060203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75000"/>
              </a:lnSpc>
            </a:pPr>
            <a:r>
              <a:rPr lang="pt-BR" noProof="0"/>
              <a:t>Mensagem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ECD82B-8CB1-4F64-871D-ED0547AA4DEC}"/>
              </a:ext>
            </a:extLst>
          </p:cNvPr>
          <p:cNvGrpSpPr/>
          <p:nvPr userDrawn="1"/>
        </p:nvGrpSpPr>
        <p:grpSpPr>
          <a:xfrm rot="5400000">
            <a:off x="11677678" y="746234"/>
            <a:ext cx="1609445" cy="288989"/>
            <a:chOff x="-1607099" y="3178387"/>
            <a:chExt cx="750818" cy="487707"/>
          </a:xfrm>
        </p:grpSpPr>
        <p:sp>
          <p:nvSpPr>
            <p:cNvPr id="6" name="Isosceles Triangle 120">
              <a:extLst>
                <a:ext uri="{FF2B5EF4-FFF2-40B4-BE49-F238E27FC236}">
                  <a16:creationId xmlns:a16="http://schemas.microsoft.com/office/drawing/2014/main" id="{02AA76CE-44E5-476B-ADCD-8B0023ADEC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607099" y="3178387"/>
              <a:ext cx="301195" cy="487706"/>
            </a:xfrm>
            <a:prstGeom prst="rect">
              <a:avLst/>
            </a:prstGeom>
            <a:solidFill>
              <a:srgbClr val="8FAADC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Isosceles Triangle 121">
              <a:extLst>
                <a:ext uri="{FF2B5EF4-FFF2-40B4-BE49-F238E27FC236}">
                  <a16:creationId xmlns:a16="http://schemas.microsoft.com/office/drawing/2014/main" id="{D3B2ED51-160D-45AA-B7CF-80EE8862B4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458672" y="3178387"/>
              <a:ext cx="301195" cy="487706"/>
            </a:xfrm>
            <a:prstGeom prst="rect">
              <a:avLst/>
            </a:prstGeom>
            <a:solidFill>
              <a:srgbClr val="02AEEF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Isosceles Triangle 122">
              <a:extLst>
                <a:ext uri="{FF2B5EF4-FFF2-40B4-BE49-F238E27FC236}">
                  <a16:creationId xmlns:a16="http://schemas.microsoft.com/office/drawing/2014/main" id="{E4FE414B-90EA-48BF-B79E-016C8FB3F8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308075" y="3178387"/>
              <a:ext cx="301195" cy="487706"/>
            </a:xfrm>
            <a:prstGeom prst="rect">
              <a:avLst/>
            </a:prstGeom>
            <a:solidFill>
              <a:srgbClr val="0070C0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1" name="Isosceles Triangle 123">
              <a:extLst>
                <a:ext uri="{FF2B5EF4-FFF2-40B4-BE49-F238E27FC236}">
                  <a16:creationId xmlns:a16="http://schemas.microsoft.com/office/drawing/2014/main" id="{9AE3512A-014B-4F6C-979C-C08ED8E3806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157476" y="3178387"/>
              <a:ext cx="301195" cy="487706"/>
            </a:xfrm>
            <a:prstGeom prst="rect">
              <a:avLst/>
            </a:prstGeom>
            <a:solidFill>
              <a:srgbClr val="1F5197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  <p:sp>
          <p:nvSpPr>
            <p:cNvPr id="12" name="Isosceles Triangle 124">
              <a:extLst>
                <a:ext uri="{FF2B5EF4-FFF2-40B4-BE49-F238E27FC236}">
                  <a16:creationId xmlns:a16="http://schemas.microsoft.com/office/drawing/2014/main" id="{1C5429CB-2F6D-4213-B174-664353217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06880" y="3178388"/>
              <a:ext cx="150599" cy="487706"/>
            </a:xfrm>
            <a:prstGeom prst="rect">
              <a:avLst/>
            </a:prstGeom>
            <a:solidFill>
              <a:srgbClr val="203864"/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ranklin Gothic Heavy" panose="020B0903020102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176121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407" r="140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E2F79-D9D9-49E0-B0A1-FF521DEF604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33122" y="3133535"/>
            <a:ext cx="2525756" cy="590931"/>
          </a:xfrm>
          <a:prstGeom prst="rect">
            <a:avLst/>
          </a:prstGeom>
        </p:spPr>
        <p:txBody>
          <a:bodyPr wrap="none" anchor="ctr">
            <a:spAutoFit/>
          </a:bodyPr>
          <a:lstStyle>
            <a:lvl1pPr marL="0" indent="0" algn="ctr">
              <a:buNone/>
              <a:defRPr sz="3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pt-BR"/>
              <a:t>SEPARADOR</a:t>
            </a:r>
          </a:p>
        </p:txBody>
      </p:sp>
    </p:spTree>
    <p:extLst>
      <p:ext uri="{BB962C8B-B14F-4D97-AF65-F5344CB8AC3E}">
        <p14:creationId xmlns:p14="http://schemas.microsoft.com/office/powerpoint/2010/main" val="4261563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57" y="-97842"/>
            <a:ext cx="12193057" cy="705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348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ng Headlin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8"/>
          </p:nvPr>
        </p:nvSpPr>
        <p:spPr>
          <a:xfrm>
            <a:off x="381001" y="1828802"/>
            <a:ext cx="8572500" cy="4689475"/>
          </a:xfrm>
        </p:spPr>
        <p:txBody>
          <a:bodyPr/>
          <a:lstStyle>
            <a:lvl3pPr marL="514338" indent="-230182">
              <a:buFont typeface="Graphik" panose="020B0503030202060203" pitchFamily="34" charset="0"/>
              <a:buChar char="–"/>
              <a:defRPr/>
            </a:lvl3pPr>
            <a:lvl5pPr marL="857229" indent="-177796">
              <a:buFont typeface="Graphik" panose="020B0503030202060203" pitchFamily="34" charset="0"/>
              <a:buChar char="–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4F9AC08D-23A9-440E-BCB9-AA1E9877CC3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DC09A018-5523-494C-A62F-044AC87259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81000" y="6519009"/>
            <a:ext cx="10875262" cy="206375"/>
          </a:xfrm>
          <a:prstGeom prst="rect">
            <a:avLst/>
          </a:prstGeom>
        </p:spPr>
        <p:txBody>
          <a:bodyPr/>
          <a:lstStyle>
            <a:lvl1pPr>
              <a:defRPr sz="800"/>
            </a:lvl1pPr>
          </a:lstStyle>
          <a:p>
            <a:r>
              <a:rPr lang="pt-BR"/>
              <a:t>Copyright © 2018 Accenture. Todos os direitos reservados. Material confidencial e de propriedade da Accenture. Seu logo e High Performance Delivered são marcas da Accenture.</a:t>
            </a:r>
          </a:p>
        </p:txBody>
      </p:sp>
    </p:spTree>
    <p:extLst>
      <p:ext uri="{BB962C8B-B14F-4D97-AF65-F5344CB8AC3E}">
        <p14:creationId xmlns:p14="http://schemas.microsoft.com/office/powerpoint/2010/main" val="384033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4329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0" r:id="rId5"/>
    <p:sldLayoutId id="2147483651" r:id="rId6"/>
    <p:sldLayoutId id="2147483657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nar.kdop.net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sonar.kdop.net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kdop/Sistemas%20Academico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azure.com/kdop/Sistemas%20Academicos/_git/cobranca-gestao-carga" TargetMode="External"/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/>
          <p:cNvSpPr>
            <a:spLocks noGrp="1"/>
          </p:cNvSpPr>
          <p:nvPr>
            <p:ph type="body" sz="quarter" idx="10"/>
          </p:nvPr>
        </p:nvSpPr>
        <p:spPr>
          <a:xfrm>
            <a:off x="5026843" y="2846585"/>
            <a:ext cx="7236419" cy="1217769"/>
          </a:xfrm>
        </p:spPr>
        <p:txBody>
          <a:bodyPr/>
          <a:lstStyle/>
          <a:p>
            <a:r>
              <a:rPr lang="pt-BR" dirty="0"/>
              <a:t>Gestão de Cargas</a:t>
            </a:r>
          </a:p>
          <a:p>
            <a:r>
              <a:rPr lang="pt-BR" sz="2400" dirty="0"/>
              <a:t>Overview GIT e Pipelines 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1"/>
          </p:nvPr>
        </p:nvSpPr>
        <p:spPr>
          <a:xfrm>
            <a:off x="5355771" y="4196323"/>
            <a:ext cx="4320000" cy="341632"/>
          </a:xfrm>
        </p:spPr>
        <p:txBody>
          <a:bodyPr/>
          <a:lstStyle/>
          <a:p>
            <a:r>
              <a:rPr lang="pt-BR" dirty="0"/>
              <a:t>Mar, 2020</a:t>
            </a:r>
          </a:p>
        </p:txBody>
      </p:sp>
    </p:spTree>
    <p:extLst>
      <p:ext uri="{BB962C8B-B14F-4D97-AF65-F5344CB8AC3E}">
        <p14:creationId xmlns:p14="http://schemas.microsoft.com/office/powerpoint/2010/main" val="3447052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6341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kdop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Menu pipelines, podemos filtrar o projeto desejado e solicitar a build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B9F0B70-FDF5-49F0-A562-4818B7FF1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27" y="1660408"/>
            <a:ext cx="1121092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09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ACD60B8-8519-47AB-AEFF-9719777EB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1688803"/>
            <a:ext cx="10128308" cy="46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2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4184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Sempre devemos verificar a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ser utilizada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2844CE7-AD19-4A52-9BC3-E667181634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85" y="1627464"/>
            <a:ext cx="11048303" cy="45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390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2553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Build executado com sucesso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EFF5CC3-6D60-49DB-A9CC-C98CA2F6D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235" y="1694576"/>
            <a:ext cx="10477850" cy="453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58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790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Após o Build é possível verificar as métricas do Sonar através do endereço </a:t>
            </a:r>
            <a:r>
              <a:rPr lang="pt-BR" sz="1400" dirty="0">
                <a:hlinkClick r:id="rId2"/>
              </a:rPr>
              <a:t>https://sonar.kdop.net/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9C9471-CFA8-4736-9952-5EE3FD0A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10" y="1764246"/>
            <a:ext cx="10452684" cy="45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28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79074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Após o Build é possível verificar as métricas do Sonar através do endereço </a:t>
            </a:r>
            <a:r>
              <a:rPr lang="pt-BR" sz="1400" dirty="0">
                <a:hlinkClick r:id="rId2"/>
              </a:rPr>
              <a:t>https://sonar.kdop.net/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F9C9471-CFA8-4736-9952-5EE3FD0A63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510" y="1764246"/>
            <a:ext cx="10452684" cy="45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85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6941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 visualizar o passo a passo do processo de Build, podemos utilizar a opção “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Edit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9798E4-380A-4818-9B1B-DDEEC9FF6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764247"/>
            <a:ext cx="10528185" cy="4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4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70711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 guia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podemos definir variáveis e valores a serem utilizados pelo Pipeline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22B83E5-1F7F-4FA5-8C54-2F07DC170F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730" y="1619075"/>
            <a:ext cx="10779853" cy="4639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278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83519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Na guia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opção Pipeline definimos o nome do Pipeline e onde (maquina) o build será executado 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648D659-6B47-4171-B355-94053F014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652630"/>
            <a:ext cx="10595297" cy="4538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1553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62023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Opção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Get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definimos o tipo de repositório e o projeto a ser utilizado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0F10F48-018C-47E4-A28F-E4F19992E5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552647"/>
            <a:ext cx="10612075" cy="4739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36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B860AA00-2729-4465-9323-99E9752E76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845578"/>
            <a:ext cx="10536574" cy="4311941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95505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 web, podemos acessar ao repositório GIT através do endereço: </a:t>
            </a:r>
            <a:r>
              <a:rPr lang="pt-BR" sz="1400" dirty="0">
                <a:hlinkClick r:id="rId3"/>
              </a:rPr>
              <a:t>https://dev.azure.com/kdop/Sistemas%20Academicos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Opção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Repos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então files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537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90637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opção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dotnet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restore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é responsável por verificar e recuperar as dependências do projeto de pacotes esternos </a:t>
            </a:r>
          </a:p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necessários para compilação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D0B1E94-26FC-4705-9965-223502D65E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1929468"/>
            <a:ext cx="10496546" cy="441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144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58432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opção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dotnet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build é responsável por efetuar a compilação do projeto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09F2182-AAD3-49E1-9301-C6F8DED9C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1661021"/>
            <a:ext cx="10581314" cy="455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798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932498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opção Break build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quality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gate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é responsável por verificar as métricas do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sona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Qube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interromper a build no </a:t>
            </a:r>
          </a:p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em que a aplicação não atende as métricas de qualidade configuradas pela Kroton</a:t>
            </a:r>
          </a:p>
          <a:p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98BD76-B685-4420-A8A3-F46162433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764247"/>
            <a:ext cx="10435671" cy="455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9314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978344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Os passos 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build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estas desabilitados por enquanto, porque necessitamos evoluir o software antes de conseguir </a:t>
            </a:r>
          </a:p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efetuar estas configurações, mas estes passos servem para criar uma imagem do software que pode ser publicada para </a:t>
            </a:r>
          </a:p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servidor da aplicação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99027CA-888B-468A-BE9E-911BA5186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983534"/>
            <a:ext cx="10427126" cy="43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6140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 Release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89386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Para publicar a nova versão no servidor final devemos utilizar o menu Releases do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Kdop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opção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release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463F548-58F4-4D9C-A6D3-33A33FD1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1702965"/>
            <a:ext cx="10454601" cy="471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392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 Release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842249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No Pipile podemos definir a fonte da build (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Artifacts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 e os passos de publicação, em diversos ambiente, 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cada ambiente é representado por um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podemos definir também se a publicação de deve ocorrer 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encadeada (dependente) ou paralela.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5D2A230-54F1-4E6A-B3A4-CC7A18A5A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2055302"/>
            <a:ext cx="10595297" cy="421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50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 Release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9384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variables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podemos definir valores validos para cada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stage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(ambiente) ou se o valor é geral para todos os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D0132C-F095-4795-B19B-1F5E67C12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845578"/>
            <a:ext cx="10662409" cy="4412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39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Pipeline Release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1033007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Em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Tasks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podemos definir os passos necessários para efetuar 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deploy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da aplicação, os passos são diferentes para diferentes 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tipos de servidores (Windows,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Amazon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kclues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azure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etc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). No momento atual não temos essa definição, por este motivo não 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será mostrado detalhes destes passos. É necessário criar passos para todos os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stages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criados.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C0A93D-C942-45EC-BB58-730486BC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2093719"/>
            <a:ext cx="10385573" cy="414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76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8913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repositório criado para o projeto chama-se “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cobranca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gestao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-carga” e deve ser acessado conforme abaixo, </a:t>
            </a:r>
          </a:p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 azul deve ser definido o diretório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 em vermelho a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desejada.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5744BAF-393A-49BC-9A52-6FC8881FE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879157"/>
            <a:ext cx="10595295" cy="436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11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09" y="1244870"/>
            <a:ext cx="1031846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utilizar o GIT é necessário a instalação do software que pode ser encontrado no endereço: 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https://gitforwindows.org/</a:t>
            </a:r>
            <a:endParaRPr lang="pt-BR" sz="14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conectar a um projeto GIT devemos abrir um prompt de comando do Windows (CMD), e navegar até a pasta que vamos utilizar base, por exemplo c:\kdop\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baixar pela primeira vez os arquivos de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utilizamos o comando CLONE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clone 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https://dev.azure.com/kdop/Sistemas%20Academicos/_git/cobranca-gestao-carga</a:t>
            </a:r>
            <a:endParaRPr lang="pt-BR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Podemos visualizar as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branchs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ativa através do comando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endParaRPr lang="pt-BR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Antes de iniciar um novo desenvolvimento, devemos criar um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local, essa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pode ter o código da estória, exemplo: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checkout -b US88498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alterar os arquivos podemos utilizar o comando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status 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visualizar todos os arquivos alterados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adicionar os arquivos alterados ao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utilizamos o comando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nome_do_arquivo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ou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adicionar 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Definido os arquivos que devem ser enviados ao servidos, precisamos informar uma descrição das alterações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-m "Ajuste do projeto“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 envio ao servidor é finalizada com o comando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Caso a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não existir no servidor, podemos criar no momento do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-u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US88498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 atualizar o projeto local com os dados do servidor utilizamos o comando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b="1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b="1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endParaRPr lang="pt-BR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sz="1400" b="1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Existem plugins do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para Visual Studio e também ferramentas gráficas, fica a escolha do desenvolvedor a melhor forma de utilizar a ferramenta.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kern="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425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5843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sua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kdop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você deverá criar um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irá atualizar o servidor com as ultimas alterações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16E2FD-5B05-4B09-8616-17EA1A3B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764247"/>
            <a:ext cx="10514202" cy="4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83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58432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Após 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push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 sua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no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kdop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você deverá criar um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400" kern="0" dirty="0" err="1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Pull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irá atualizar o servidor com as ultimas alterações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216E2FD-5B05-4B09-8616-17EA1A3BF0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510" y="1764247"/>
            <a:ext cx="10514202" cy="4401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4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43252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Informe 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Branch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de origem e destino, depois “</a:t>
            </a:r>
            <a:r>
              <a:rPr kumimoji="0" lang="pt-BR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create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12D4856-5D76-48E7-B88F-4069748EA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409" y="1764247"/>
            <a:ext cx="10418063" cy="455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6996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80313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É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necessário a aprovação de outro integrante do TIME, e então podemos completar o a solicitação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7A3F9B-FF8B-48C6-A691-7DC820AB78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8" y="1711138"/>
            <a:ext cx="10303010" cy="458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44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93CE8157-225F-4447-99D2-C7E6440F60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62148" y="343839"/>
            <a:ext cx="9440862" cy="571301"/>
          </a:xfrm>
        </p:spPr>
        <p:txBody>
          <a:bodyPr/>
          <a:lstStyle/>
          <a:p>
            <a:r>
              <a:rPr lang="pt-BR" dirty="0"/>
              <a:t>Gestão de Cargas</a:t>
            </a:r>
          </a:p>
        </p:txBody>
      </p:sp>
      <p:sp>
        <p:nvSpPr>
          <p:cNvPr id="4" name="Espaço Reservado para Texto 2">
            <a:extLst>
              <a:ext uri="{FF2B5EF4-FFF2-40B4-BE49-F238E27FC236}">
                <a16:creationId xmlns:a16="http://schemas.microsoft.com/office/drawing/2014/main" id="{30D319D8-C37D-44B2-B47C-3892EF03111D}"/>
              </a:ext>
            </a:extLst>
          </p:cNvPr>
          <p:cNvSpPr txBox="1">
            <a:spLocks/>
          </p:cNvSpPr>
          <p:nvPr/>
        </p:nvSpPr>
        <p:spPr>
          <a:xfrm>
            <a:off x="862148" y="869377"/>
            <a:ext cx="9440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indent="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dirty="0" smtClean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pt-BR" dirty="0"/>
              <a:t>Overview GIT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C1EF72E-43BE-4BC0-B74C-C20D8433FC75}"/>
              </a:ext>
            </a:extLst>
          </p:cNvPr>
          <p:cNvSpPr txBox="1"/>
          <p:nvPr/>
        </p:nvSpPr>
        <p:spPr>
          <a:xfrm>
            <a:off x="981510" y="1244870"/>
            <a:ext cx="22637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Completando a requisição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B35B25-FD3A-488B-8DC5-714283AAF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7651" y="1610908"/>
            <a:ext cx="10136697" cy="4903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1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5B9BD5"/>
        </a:solidFill>
        <a:ln w="12700" cap="flat" cmpd="sng" algn="ctr">
          <a:noFill/>
          <a:prstDash val="solid"/>
          <a:miter lim="800000"/>
        </a:ln>
        <a:effectLst/>
      </a:spPr>
      <a:bodyPr lIns="36000" tIns="36000" rIns="36000" bIns="36000"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1" i="0" u="none" strike="noStrike" kern="0" cap="none" spc="0" normalizeH="0" baseline="0" noProof="0" dirty="0" smtClean="0">
            <a:ln>
              <a:noFill/>
            </a:ln>
            <a:solidFill>
              <a:prstClr val="white"/>
            </a:solidFill>
            <a:effectLst/>
            <a:uLnTx/>
            <a:uFillTx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txDef>
      <a:spPr>
        <a:noFill/>
      </a:spPr>
      <a:bodyPr wrap="none" rtlCol="0">
        <a:spAutoFit/>
      </a:bodyPr>
      <a:lstStyle>
        <a:defPPr marR="0" algn="l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tabLst/>
          <a:defRPr kumimoji="0" sz="1400" b="0" i="0" u="none" strike="noStrike" kern="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6E089FEC4B41742B9F3ACCB633B078E" ma:contentTypeVersion="4" ma:contentTypeDescription="Crie um novo documento." ma:contentTypeScope="" ma:versionID="e146a5075393f27623f9354fffd93745">
  <xsd:schema xmlns:xsd="http://www.w3.org/2001/XMLSchema" xmlns:xs="http://www.w3.org/2001/XMLSchema" xmlns:p="http://schemas.microsoft.com/office/2006/metadata/properties" xmlns:ns2="071a9e7c-eeaa-4528-8899-ec37af19fb19" targetNamespace="http://schemas.microsoft.com/office/2006/metadata/properties" ma:root="true" ma:fieldsID="ae743db3944519b8977a60bd8e72121f" ns2:_="">
    <xsd:import namespace="071a9e7c-eeaa-4528-8899-ec37af19fb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71a9e7c-eeaa-4528-8899-ec37af19fb1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C1E8AE-3DB2-4F82-BE70-91D708797F9F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purl.org/dc/terms/"/>
    <ds:schemaRef ds:uri="http://schemas.microsoft.com/office/2006/documentManagement/types"/>
    <ds:schemaRef ds:uri="071a9e7c-eeaa-4528-8899-ec37af19fb19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DA6BF1D-6220-4360-9D6A-3FBEDBC46F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71a9e7c-eeaa-4528-8899-ec37af19fb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5A22ED-D64D-460D-AB9A-5A997B989E1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953</Words>
  <Application>Microsoft Office PowerPoint</Application>
  <PresentationFormat>Widescreen</PresentationFormat>
  <Paragraphs>108</Paragraphs>
  <Slides>27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  <vt:variant>
        <vt:lpstr>Apresentações personalizadas</vt:lpstr>
      </vt:variant>
      <vt:variant>
        <vt:i4>17</vt:i4>
      </vt:variant>
    </vt:vector>
  </HeadingPairs>
  <TitlesOfParts>
    <vt:vector size="50" baseType="lpstr">
      <vt:lpstr>Arial</vt:lpstr>
      <vt:lpstr>Calibri</vt:lpstr>
      <vt:lpstr>Calibri Light</vt:lpstr>
      <vt:lpstr>Franklin Gothic Heavy</vt:lpstr>
      <vt:lpstr>Graphik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Capacidades</vt:lpstr>
      <vt:lpstr>Governança</vt:lpstr>
      <vt:lpstr>Organização</vt:lpstr>
      <vt:lpstr>Serviços</vt:lpstr>
      <vt:lpstr>Detalhe AVA</vt:lpstr>
      <vt:lpstr>Detalhe Cob</vt:lpstr>
      <vt:lpstr>Princípios Arquitetura</vt:lpstr>
      <vt:lpstr>Competências</vt:lpstr>
      <vt:lpstr>CDC</vt:lpstr>
      <vt:lpstr>Detalhe PUC</vt:lpstr>
      <vt:lpstr>Detalhe AC</vt:lpstr>
      <vt:lpstr>Detalhe Provas</vt:lpstr>
      <vt:lpstr>Detalhe Conecta</vt:lpstr>
      <vt:lpstr>Detalhe Olimpo</vt:lpstr>
      <vt:lpstr>Detalhe Colaborar</vt:lpstr>
      <vt:lpstr>Detalhe Protheus</vt:lpstr>
      <vt:lpstr>Pepéis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modified xsi:type="dcterms:W3CDTF">2020-03-27T14:51:25Z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0x01010006E089FEC4B41742B9F3ACCB633B078E</vt:lpwstr>
  </property>
</Properties>
</file>